
<file path=[Content_Types].xml><?xml version="1.0" encoding="utf-8"?>
<Types xmlns="http://schemas.openxmlformats.org/package/2006/content-types">
  <Default Extension="fntdata" ContentType="application/x-fontdata"/>
  <Default Extension="gif" ContentType="image/gif"/>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Merriweather" pitchFamily="2" charset="77"/>
      <p:regular r:id="rId14"/>
      <p:bold r:id="rId15"/>
      <p:italic r:id="rId16"/>
      <p:boldItalic r:id="rId17"/>
    </p:embeddedFont>
    <p:embeddedFont>
      <p:font typeface="Roboto" panose="02000000000000000000"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2"/>
  </p:normalViewPr>
  <p:slideViewPr>
    <p:cSldViewPr snapToGrid="0">
      <p:cViewPr varScale="1">
        <p:scale>
          <a:sx n="120" d="100"/>
          <a:sy n="120" d="100"/>
        </p:scale>
        <p:origin x="200" y="4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gif>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424ccf7c18b0c71b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424ccf7c18b0c71b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70b8229f0b_6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70b8229f0b_6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424ccf7c18b0c71b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424ccf7c18b0c71b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424ccf7c18b0c71b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424ccf7c18b0c71b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300">
                <a:solidFill>
                  <a:srgbClr val="666666"/>
                </a:solidFill>
                <a:latin typeface="Roboto"/>
                <a:ea typeface="Roboto"/>
                <a:cs typeface="Roboto"/>
                <a:sym typeface="Roboto"/>
              </a:rPr>
              <a:t>This app is an ad-free free to use app that allows for users to create shopping lists online to keep track of what items they need at the store by creating, reading, editing and deleting multiple lists.</a:t>
            </a:r>
            <a:endParaRPr sz="1300">
              <a:solidFill>
                <a:srgbClr val="666666"/>
              </a:solidFill>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Users will be able to create an account and login to their account with the registered username and password.</a:t>
            </a:r>
            <a:endParaRPr sz="1300">
              <a:solidFill>
                <a:srgbClr val="666666"/>
              </a:solidFill>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After creating an account, users will be able to create new shopping lists and separate shopping lists. Users will then be able to add any desired items inside this list.</a:t>
            </a:r>
            <a:endParaRPr sz="1300">
              <a:solidFill>
                <a:srgbClr val="666666"/>
              </a:solidFill>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After finishing shopping each items, users will be able to mark items as purchased until they’re done shopping.</a:t>
            </a:r>
            <a:endParaRPr sz="1300">
              <a:solidFill>
                <a:srgbClr val="666666"/>
              </a:solidFill>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r>
              <a:rPr lang="en" sz="1300">
                <a:solidFill>
                  <a:srgbClr val="666666"/>
                </a:solidFill>
                <a:latin typeface="Roboto"/>
                <a:ea typeface="Roboto"/>
                <a:cs typeface="Roboto"/>
                <a:sym typeface="Roboto"/>
              </a:rPr>
              <a:t>Once users are done shopping, they have the option to add reviews for each shops. </a:t>
            </a:r>
            <a:endParaRPr sz="1300">
              <a:solidFill>
                <a:srgbClr val="666666"/>
              </a:solidFill>
              <a:latin typeface="Roboto"/>
              <a:ea typeface="Roboto"/>
              <a:cs typeface="Roboto"/>
              <a:sym typeface="Roboto"/>
            </a:endParaRPr>
          </a:p>
          <a:p>
            <a:pPr marL="0" lvl="0" indent="0" algn="l" rtl="0">
              <a:spcBef>
                <a:spcPts val="12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424ccf7c18b0c71b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424ccf7c18b0c71b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500">
                <a:solidFill>
                  <a:srgbClr val="666666"/>
                </a:solidFill>
                <a:latin typeface="Roboto"/>
                <a:ea typeface="Roboto"/>
                <a:cs typeface="Roboto"/>
                <a:sym typeface="Roboto"/>
              </a:rPr>
              <a:t>The 3-Tier architecture makes the app easier to scale and maintain each component since the functionalities are separated into distinct layers. </a:t>
            </a:r>
            <a:endParaRPr sz="1500">
              <a:solidFill>
                <a:srgbClr val="666666"/>
              </a:solidFill>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r>
              <a:rPr lang="en" sz="1500">
                <a:solidFill>
                  <a:srgbClr val="666666"/>
                </a:solidFill>
                <a:latin typeface="Roboto"/>
                <a:ea typeface="Roboto"/>
                <a:cs typeface="Roboto"/>
                <a:sym typeface="Roboto"/>
              </a:rPr>
              <a:t>The modular architecture makes it easier to maintain, update and enhance individual components without affecting the entire system. </a:t>
            </a:r>
            <a:endParaRPr sz="1500">
              <a:solidFill>
                <a:srgbClr val="666666"/>
              </a:solidFill>
              <a:latin typeface="Roboto"/>
              <a:ea typeface="Roboto"/>
              <a:cs typeface="Roboto"/>
              <a:sym typeface="Roboto"/>
            </a:endParaRPr>
          </a:p>
          <a:p>
            <a:pPr marL="0" lvl="0" indent="0" algn="l" rtl="0">
              <a:lnSpc>
                <a:spcPct val="115000"/>
              </a:lnSpc>
              <a:spcBef>
                <a:spcPts val="1200"/>
              </a:spcBef>
              <a:spcAft>
                <a:spcPts val="0"/>
              </a:spcAft>
              <a:buClr>
                <a:schemeClr val="dk1"/>
              </a:buClr>
              <a:buSzPts val="1100"/>
              <a:buFont typeface="Arial"/>
              <a:buNone/>
            </a:pPr>
            <a:r>
              <a:rPr lang="en" sz="1500">
                <a:solidFill>
                  <a:srgbClr val="666666"/>
                </a:solidFill>
                <a:latin typeface="Roboto"/>
                <a:ea typeface="Roboto"/>
                <a:cs typeface="Roboto"/>
                <a:sym typeface="Roboto"/>
              </a:rPr>
              <a:t>We can implement better security measures within the app due to the multiple security measures that we can place at each module to protect the data and prevent unauthorized access. </a:t>
            </a:r>
            <a:endParaRPr sz="1500">
              <a:solidFill>
                <a:srgbClr val="666666"/>
              </a:solidFill>
              <a:latin typeface="Roboto"/>
              <a:ea typeface="Roboto"/>
              <a:cs typeface="Roboto"/>
              <a:sym typeface="Roboto"/>
            </a:endParaRPr>
          </a:p>
          <a:p>
            <a:pPr marL="0" lvl="0" indent="0" algn="l" rtl="0">
              <a:spcBef>
                <a:spcPts val="120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dacdec9da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dacdec9da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70b8229f0b_4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70b8229f0b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70b8229f0b_4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70b8229f0b_4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424ccf7c18b0c71b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424ccf7c18b0c71b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424ccf7c18b0c71b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424ccf7c18b0c71b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0"/>
              </a:spcBef>
              <a:spcAft>
                <a:spcPts val="0"/>
              </a:spcAft>
              <a:buClr>
                <a:schemeClr val="accent2"/>
              </a:buClr>
              <a:buSzPts val="1100"/>
              <a:buChar char="○"/>
              <a:defRPr>
                <a:solidFill>
                  <a:schemeClr val="accent2"/>
                </a:solidFill>
              </a:defRPr>
            </a:lvl2pPr>
            <a:lvl3pPr marL="1371600" lvl="2" indent="-298450">
              <a:spcBef>
                <a:spcPts val="0"/>
              </a:spcBef>
              <a:spcAft>
                <a:spcPts val="0"/>
              </a:spcAft>
              <a:buClr>
                <a:schemeClr val="accent2"/>
              </a:buClr>
              <a:buSzPts val="1100"/>
              <a:buChar char="■"/>
              <a:defRPr>
                <a:solidFill>
                  <a:schemeClr val="accent2"/>
                </a:solidFill>
              </a:defRPr>
            </a:lvl3pPr>
            <a:lvl4pPr marL="1828800" lvl="3" indent="-298450">
              <a:spcBef>
                <a:spcPts val="0"/>
              </a:spcBef>
              <a:spcAft>
                <a:spcPts val="0"/>
              </a:spcAft>
              <a:buClr>
                <a:schemeClr val="accent2"/>
              </a:buClr>
              <a:buSzPts val="1100"/>
              <a:buChar char="●"/>
              <a:defRPr>
                <a:solidFill>
                  <a:schemeClr val="accent2"/>
                </a:solidFill>
              </a:defRPr>
            </a:lvl4pPr>
            <a:lvl5pPr marL="2286000" lvl="4" indent="-298450">
              <a:spcBef>
                <a:spcPts val="0"/>
              </a:spcBef>
              <a:spcAft>
                <a:spcPts val="0"/>
              </a:spcAft>
              <a:buClr>
                <a:schemeClr val="accent2"/>
              </a:buClr>
              <a:buSzPts val="1100"/>
              <a:buChar char="○"/>
              <a:defRPr>
                <a:solidFill>
                  <a:schemeClr val="accent2"/>
                </a:solidFill>
              </a:defRPr>
            </a:lvl5pPr>
            <a:lvl6pPr marL="2743200" lvl="5" indent="-298450">
              <a:spcBef>
                <a:spcPts val="0"/>
              </a:spcBef>
              <a:spcAft>
                <a:spcPts val="0"/>
              </a:spcAft>
              <a:buClr>
                <a:schemeClr val="accent2"/>
              </a:buClr>
              <a:buSzPts val="1100"/>
              <a:buChar char="■"/>
              <a:defRPr>
                <a:solidFill>
                  <a:schemeClr val="accent2"/>
                </a:solidFill>
              </a:defRPr>
            </a:lvl6pPr>
            <a:lvl7pPr marL="3200400" lvl="6" indent="-298450">
              <a:spcBef>
                <a:spcPts val="0"/>
              </a:spcBef>
              <a:spcAft>
                <a:spcPts val="0"/>
              </a:spcAft>
              <a:buClr>
                <a:schemeClr val="accent2"/>
              </a:buClr>
              <a:buSzPts val="1100"/>
              <a:buChar char="●"/>
              <a:defRPr>
                <a:solidFill>
                  <a:schemeClr val="accent2"/>
                </a:solidFill>
              </a:defRPr>
            </a:lvl7pPr>
            <a:lvl8pPr marL="3657600" lvl="7" indent="-298450">
              <a:spcBef>
                <a:spcPts val="0"/>
              </a:spcBef>
              <a:spcAft>
                <a:spcPts val="0"/>
              </a:spcAft>
              <a:buClr>
                <a:schemeClr val="accent2"/>
              </a:buClr>
              <a:buSzPts val="1100"/>
              <a:buChar char="○"/>
              <a:defRPr>
                <a:solidFill>
                  <a:schemeClr val="accent2"/>
                </a:solidFill>
              </a:defRPr>
            </a:lvl8pPr>
            <a:lvl9pPr marL="4114800" lvl="8" indent="-298450">
              <a:spcBef>
                <a:spcPts val="0"/>
              </a:spcBef>
              <a:spcAft>
                <a:spcPts val="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3"/>
          <p:cNvSpPr txBox="1">
            <a:spLocks noGrp="1"/>
          </p:cNvSpPr>
          <p:nvPr>
            <p:ph type="ctrTitle"/>
          </p:nvPr>
        </p:nvSpPr>
        <p:spPr>
          <a:xfrm>
            <a:off x="690100" y="661300"/>
            <a:ext cx="4020300" cy="1282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5500"/>
              <a:t>Cartier</a:t>
            </a:r>
            <a:endParaRPr sz="5500"/>
          </a:p>
        </p:txBody>
      </p:sp>
      <p:sp>
        <p:nvSpPr>
          <p:cNvPr id="65" name="Google Shape;65;p13"/>
          <p:cNvSpPr txBox="1">
            <a:spLocks noGrp="1"/>
          </p:cNvSpPr>
          <p:nvPr>
            <p:ph type="subTitle" idx="1"/>
          </p:nvPr>
        </p:nvSpPr>
        <p:spPr>
          <a:xfrm>
            <a:off x="4572000" y="3496510"/>
            <a:ext cx="4242600" cy="738300"/>
          </a:xfrm>
          <a:prstGeom prst="rect">
            <a:avLst/>
          </a:prstGeom>
        </p:spPr>
        <p:txBody>
          <a:bodyPr spcFirstLastPara="1" wrap="square" lIns="91425" tIns="91425" rIns="91425" bIns="91425" anchor="t" anchorCtr="0">
            <a:noAutofit/>
          </a:bodyPr>
          <a:lstStyle/>
          <a:p>
            <a:pPr marL="0" lvl="0" indent="0" algn="r" rtl="0">
              <a:lnSpc>
                <a:spcPct val="80000"/>
              </a:lnSpc>
              <a:spcBef>
                <a:spcPts val="0"/>
              </a:spcBef>
              <a:spcAft>
                <a:spcPts val="0"/>
              </a:spcAft>
              <a:buSzPts val="605"/>
              <a:buNone/>
            </a:pPr>
            <a:r>
              <a:rPr lang="en" sz="1679" b="1">
                <a:solidFill>
                  <a:srgbClr val="ECECEC"/>
                </a:solidFill>
              </a:rPr>
              <a:t>CS 157A - Intro to Database Management </a:t>
            </a:r>
            <a:endParaRPr sz="1679" b="1">
              <a:solidFill>
                <a:srgbClr val="ECECEC"/>
              </a:solidFill>
            </a:endParaRPr>
          </a:p>
          <a:p>
            <a:pPr marL="0" lvl="0" indent="0" algn="r" rtl="0">
              <a:lnSpc>
                <a:spcPct val="80000"/>
              </a:lnSpc>
              <a:spcBef>
                <a:spcPts val="0"/>
              </a:spcBef>
              <a:spcAft>
                <a:spcPts val="0"/>
              </a:spcAft>
              <a:buSzPts val="605"/>
              <a:buNone/>
            </a:pPr>
            <a:endParaRPr sz="1679">
              <a:solidFill>
                <a:srgbClr val="ECECEC"/>
              </a:solidFill>
            </a:endParaRPr>
          </a:p>
          <a:p>
            <a:pPr marL="0" lvl="0" indent="0" algn="r" rtl="0">
              <a:lnSpc>
                <a:spcPct val="150000"/>
              </a:lnSpc>
              <a:spcBef>
                <a:spcPts val="0"/>
              </a:spcBef>
              <a:spcAft>
                <a:spcPts val="0"/>
              </a:spcAft>
              <a:buSzPts val="605"/>
              <a:buNone/>
            </a:pPr>
            <a:r>
              <a:rPr lang="en" sz="1679">
                <a:solidFill>
                  <a:srgbClr val="ECECEC"/>
                </a:solidFill>
              </a:rPr>
              <a:t>Kunal Pradhan, Apple Ko,</a:t>
            </a:r>
            <a:endParaRPr sz="1679">
              <a:solidFill>
                <a:srgbClr val="ECECEC"/>
              </a:solidFill>
            </a:endParaRPr>
          </a:p>
          <a:p>
            <a:pPr marL="0" lvl="0" indent="0" algn="r" rtl="0">
              <a:lnSpc>
                <a:spcPct val="150000"/>
              </a:lnSpc>
              <a:spcBef>
                <a:spcPts val="0"/>
              </a:spcBef>
              <a:spcAft>
                <a:spcPts val="0"/>
              </a:spcAft>
              <a:buSzPts val="605"/>
              <a:buNone/>
            </a:pPr>
            <a:r>
              <a:rPr lang="en" sz="1679">
                <a:solidFill>
                  <a:srgbClr val="ECECEC"/>
                </a:solidFill>
              </a:rPr>
              <a:t>Paing Hein Kyaw, Aye Thwe Tun</a:t>
            </a:r>
            <a:endParaRPr sz="1679">
              <a:solidFill>
                <a:srgbClr val="ECECEC"/>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Future improvements</a:t>
            </a:r>
            <a:endParaRPr/>
          </a:p>
        </p:txBody>
      </p:sp>
      <p:sp>
        <p:nvSpPr>
          <p:cNvPr id="121" name="Google Shape;121;p22"/>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lnSpcReduction="20000"/>
          </a:bodyPr>
          <a:lstStyle/>
          <a:p>
            <a:pPr marL="457200" lvl="0" indent="-355600" algn="l" rtl="0">
              <a:spcBef>
                <a:spcPts val="0"/>
              </a:spcBef>
              <a:spcAft>
                <a:spcPts val="0"/>
              </a:spcAft>
              <a:buSzPts val="2000"/>
              <a:buChar char="-"/>
            </a:pPr>
            <a:r>
              <a:rPr lang="en" sz="2000"/>
              <a:t>Implement Update/Delete functions for the Items and Lists</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a:t>Search Bar that allows users to query lists or shops </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a:t>More user-friendly and interactive UI</a:t>
            </a:r>
            <a:endParaRPr sz="2000"/>
          </a:p>
          <a:p>
            <a:pPr marL="0" lvl="0" indent="0" algn="l" rtl="0">
              <a:spcBef>
                <a:spcPts val="1200"/>
              </a:spcBef>
              <a:spcAft>
                <a:spcPts val="1200"/>
              </a:spcAft>
              <a:buNone/>
            </a:pPr>
            <a:endParaRPr sz="2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What to solve?</a:t>
            </a:r>
            <a:endParaRPr/>
          </a:p>
        </p:txBody>
      </p:sp>
      <p:sp>
        <p:nvSpPr>
          <p:cNvPr id="71" name="Google Shape;71;p1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 problem often recurring within shoppers is that there is no open source software that allows users to keep track of their shopping lists. </a:t>
            </a:r>
            <a:endParaRPr/>
          </a:p>
          <a:p>
            <a:pPr marL="0" lvl="0" indent="0" algn="l" rtl="0">
              <a:spcBef>
                <a:spcPts val="1200"/>
              </a:spcBef>
              <a:spcAft>
                <a:spcPts val="0"/>
              </a:spcAft>
              <a:buNone/>
            </a:pPr>
            <a:r>
              <a:rPr lang="en"/>
              <a:t>Oftentimes, shoppers have to either pay for subscriptions for shopping list software or they have to manually write them down the lists on a piece of paper with pen or pencil.</a:t>
            </a:r>
            <a:endParaRPr/>
          </a:p>
          <a:p>
            <a:pPr marL="0" lvl="0" indent="0" algn="l" rtl="0">
              <a:spcBef>
                <a:spcPts val="1200"/>
              </a:spcBef>
              <a:spcAft>
                <a:spcPts val="0"/>
              </a:spcAft>
              <a:buNone/>
            </a:pPr>
            <a:r>
              <a:rPr lang="en"/>
              <a:t>Most of the shopping list apps that are free are riddled with ads. </a:t>
            </a:r>
            <a:endParaRPr/>
          </a:p>
          <a:p>
            <a:pPr marL="0" lvl="0" indent="0" algn="l" rtl="0">
              <a:spcBef>
                <a:spcPts val="1200"/>
              </a:spcBef>
              <a:spcAft>
                <a:spcPts val="1200"/>
              </a:spcAft>
              <a:buNone/>
            </a:pPr>
            <a:r>
              <a:rPr lang="en"/>
              <a:t>With this app, users will be able to keep track of their shopping list with ease and convenience.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Why Cartier?</a:t>
            </a:r>
            <a:endParaRPr/>
          </a:p>
        </p:txBody>
      </p:sp>
      <p:sp>
        <p:nvSpPr>
          <p:cNvPr id="77" name="Google Shape;77;p15"/>
          <p:cNvSpPr txBox="1">
            <a:spLocks noGrp="1"/>
          </p:cNvSpPr>
          <p:nvPr>
            <p:ph type="body" idx="1"/>
          </p:nvPr>
        </p:nvSpPr>
        <p:spPr>
          <a:xfrm>
            <a:off x="4506925" y="500925"/>
            <a:ext cx="4374300" cy="447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This app is an ad-free app that allows users to create shopping lists to keep track of what items they need at the store by creating and keeping track of multiple lists.</a:t>
            </a:r>
            <a:endParaRPr/>
          </a:p>
          <a:p>
            <a:pPr marL="0" lvl="0" indent="0" algn="l" rtl="0">
              <a:spcBef>
                <a:spcPts val="1200"/>
              </a:spcBef>
              <a:spcAft>
                <a:spcPts val="0"/>
              </a:spcAft>
              <a:buNone/>
            </a:pPr>
            <a:r>
              <a:rPr lang="en"/>
              <a:t>Users will be able to create an account and login to their account with the registered username and password.</a:t>
            </a:r>
            <a:endParaRPr/>
          </a:p>
          <a:p>
            <a:pPr marL="0" lvl="0" indent="0" algn="l" rtl="0">
              <a:spcBef>
                <a:spcPts val="1200"/>
              </a:spcBef>
              <a:spcAft>
                <a:spcPts val="0"/>
              </a:spcAft>
              <a:buNone/>
            </a:pPr>
            <a:r>
              <a:rPr lang="en"/>
              <a:t>After creating an account, users will be able to create new shopping lists and separate shopping lists. </a:t>
            </a:r>
            <a:endParaRPr/>
          </a:p>
          <a:p>
            <a:pPr marL="0" lvl="0" indent="0" algn="l" rtl="0">
              <a:spcBef>
                <a:spcPts val="1200"/>
              </a:spcBef>
              <a:spcAft>
                <a:spcPts val="0"/>
              </a:spcAft>
              <a:buNone/>
            </a:pPr>
            <a:r>
              <a:rPr lang="en"/>
              <a:t>Users will then be able to add any desired items inside this list along with some notes/descriptions for the item.</a:t>
            </a:r>
            <a:endParaRPr/>
          </a:p>
          <a:p>
            <a:pPr marL="0" lvl="0" indent="0" algn="l" rtl="0">
              <a:spcBef>
                <a:spcPts val="1200"/>
              </a:spcBef>
              <a:spcAft>
                <a:spcPts val="0"/>
              </a:spcAft>
              <a:buNone/>
            </a:pPr>
            <a:r>
              <a:rPr lang="en"/>
              <a:t>User can also view brands and products in the shops</a:t>
            </a:r>
            <a:endParaRPr/>
          </a:p>
          <a:p>
            <a:pPr marL="0" lvl="0" indent="0" algn="l" rtl="0">
              <a:spcBef>
                <a:spcPts val="1200"/>
              </a:spcBef>
              <a:spcAft>
                <a:spcPts val="0"/>
              </a:spcAft>
              <a:buNone/>
            </a:pPr>
            <a:r>
              <a:rPr lang="en"/>
              <a:t>Users can also add shops to favorites</a:t>
            </a:r>
            <a:endParaRPr/>
          </a:p>
          <a:p>
            <a:pPr marL="0" lvl="0" indent="0" algn="l" rtl="0">
              <a:spcBef>
                <a:spcPts val="1200"/>
              </a:spcBef>
              <a:spcAft>
                <a:spcPts val="1200"/>
              </a:spcAft>
              <a:buNone/>
            </a:pPr>
            <a:r>
              <a:rPr lang="en"/>
              <a:t>Users also have the option to add reviews for each shops.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Design Decision </a:t>
            </a:r>
            <a:endParaRPr/>
          </a:p>
          <a:p>
            <a:pPr marL="0" lvl="0" indent="0" algn="l" rtl="0">
              <a:spcBef>
                <a:spcPts val="0"/>
              </a:spcBef>
              <a:spcAft>
                <a:spcPts val="0"/>
              </a:spcAft>
              <a:buNone/>
            </a:pPr>
            <a:endParaRPr/>
          </a:p>
          <a:p>
            <a:pPr marL="0" lvl="0" indent="0" algn="l" rtl="0">
              <a:spcBef>
                <a:spcPts val="0"/>
              </a:spcBef>
              <a:spcAft>
                <a:spcPts val="0"/>
              </a:spcAft>
              <a:buNone/>
            </a:pPr>
            <a:r>
              <a:rPr lang="en"/>
              <a:t>(Architecture)</a:t>
            </a:r>
            <a:endParaRPr/>
          </a:p>
        </p:txBody>
      </p:sp>
      <p:sp>
        <p:nvSpPr>
          <p:cNvPr id="83" name="Google Shape;83;p16"/>
          <p:cNvSpPr txBox="1">
            <a:spLocks noGrp="1"/>
          </p:cNvSpPr>
          <p:nvPr>
            <p:ph type="body" idx="1"/>
          </p:nvPr>
        </p:nvSpPr>
        <p:spPr>
          <a:xfrm>
            <a:off x="4572000" y="347550"/>
            <a:ext cx="4328700" cy="46332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sz="1800"/>
              <a:t>For this project, we used a </a:t>
            </a:r>
            <a:r>
              <a:rPr lang="en" sz="1800" b="1"/>
              <a:t>3-Tier Architecture </a:t>
            </a:r>
            <a:r>
              <a:rPr lang="en" sz="1800"/>
              <a:t>which consists of </a:t>
            </a:r>
            <a:r>
              <a:rPr lang="en" sz="1800" b="1"/>
              <a:t>presentation layer, application layer and database layer</a:t>
            </a:r>
            <a:r>
              <a:rPr lang="en" sz="1800"/>
              <a:t>.</a:t>
            </a:r>
            <a:endParaRPr sz="1800"/>
          </a:p>
          <a:p>
            <a:pPr marL="457200" lvl="0" indent="-334327" algn="l" rtl="0">
              <a:spcBef>
                <a:spcPts val="1200"/>
              </a:spcBef>
              <a:spcAft>
                <a:spcPts val="0"/>
              </a:spcAft>
              <a:buSzPct val="100000"/>
              <a:buChar char="-"/>
            </a:pPr>
            <a:r>
              <a:rPr lang="en" sz="1800"/>
              <a:t>Scalability </a:t>
            </a:r>
            <a:endParaRPr sz="1800"/>
          </a:p>
          <a:p>
            <a:pPr marL="457200" lvl="0" indent="-334327" algn="l" rtl="0">
              <a:spcBef>
                <a:spcPts val="0"/>
              </a:spcBef>
              <a:spcAft>
                <a:spcPts val="0"/>
              </a:spcAft>
              <a:buSzPct val="100000"/>
              <a:buChar char="-"/>
            </a:pPr>
            <a:r>
              <a:rPr lang="en" sz="1800"/>
              <a:t>Maintainability of each layer without affecting the entire system.   </a:t>
            </a:r>
            <a:endParaRPr sz="1800"/>
          </a:p>
          <a:p>
            <a:pPr marL="457200" lvl="0" indent="-334327" algn="l" rtl="0">
              <a:spcBef>
                <a:spcPts val="0"/>
              </a:spcBef>
              <a:spcAft>
                <a:spcPts val="0"/>
              </a:spcAft>
              <a:buSzPct val="100000"/>
              <a:buChar char="-"/>
            </a:pPr>
            <a:r>
              <a:rPr lang="en" sz="1800"/>
              <a:t>Security measures within the application to prevent unauthorized access to the database</a:t>
            </a:r>
            <a:endParaRPr sz="1800"/>
          </a:p>
          <a:p>
            <a:pPr marL="0" lvl="0" indent="0" algn="l" rtl="0">
              <a:spcBef>
                <a:spcPts val="1200"/>
              </a:spcBef>
              <a:spcAft>
                <a:spcPts val="0"/>
              </a:spcAft>
              <a:buNone/>
            </a:pPr>
            <a:endParaRPr sz="1800"/>
          </a:p>
          <a:p>
            <a:pPr marL="0" lvl="0" indent="0" algn="l" rtl="0">
              <a:spcBef>
                <a:spcPts val="1200"/>
              </a:spcBef>
              <a:spcAft>
                <a:spcPts val="0"/>
              </a:spcAft>
              <a:buNone/>
            </a:pPr>
            <a:r>
              <a:rPr lang="en" sz="1800"/>
              <a:t>Locally hosted the application for easy implementation.</a:t>
            </a:r>
            <a:endParaRPr sz="1800"/>
          </a:p>
          <a:p>
            <a:pPr marL="0" lvl="0" indent="0" algn="l" rtl="0">
              <a:spcBef>
                <a:spcPts val="1200"/>
              </a:spcBef>
              <a:spcAft>
                <a:spcPts val="0"/>
              </a:spcAft>
              <a:buNone/>
            </a:pPr>
            <a:endParaRPr sz="1800"/>
          </a:p>
          <a:p>
            <a:pPr marL="0" lvl="0" indent="0" algn="l" rtl="0">
              <a:spcBef>
                <a:spcPts val="1200"/>
              </a:spcBef>
              <a:spcAft>
                <a:spcPts val="0"/>
              </a:spcAft>
              <a:buNone/>
            </a:pPr>
            <a:endParaRPr sz="1500"/>
          </a:p>
          <a:p>
            <a:pPr marL="0" lvl="0" indent="0" algn="l" rtl="0">
              <a:spcBef>
                <a:spcPts val="1200"/>
              </a:spcBef>
              <a:spcAft>
                <a:spcPts val="1200"/>
              </a:spcAft>
              <a:buNone/>
            </a:pPr>
            <a:endParaRPr sz="1500"/>
          </a:p>
        </p:txBody>
      </p:sp>
      <p:pic>
        <p:nvPicPr>
          <p:cNvPr id="84" name="Google Shape;84;p16"/>
          <p:cNvPicPr preferRelativeResize="0"/>
          <p:nvPr/>
        </p:nvPicPr>
        <p:blipFill>
          <a:blip r:embed="rId3">
            <a:alphaModFix/>
          </a:blip>
          <a:stretch>
            <a:fillRect/>
          </a:stretch>
        </p:blipFill>
        <p:spPr>
          <a:xfrm>
            <a:off x="539313" y="2571750"/>
            <a:ext cx="3251334" cy="18288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Tech Stack &amp; Tools </a:t>
            </a:r>
            <a:endParaRPr/>
          </a:p>
        </p:txBody>
      </p:sp>
      <p:sp>
        <p:nvSpPr>
          <p:cNvPr id="90" name="Google Shape;90;p17"/>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a:t>Frontend</a:t>
            </a:r>
            <a:r>
              <a:rPr lang="en" sz="2000"/>
              <a:t>: React.js, Next.js, Tailwind CSS, TypeScript</a:t>
            </a:r>
            <a:endParaRPr sz="2000"/>
          </a:p>
          <a:p>
            <a:pPr marL="0" lvl="0" indent="0" algn="l" rtl="0">
              <a:spcBef>
                <a:spcPts val="1200"/>
              </a:spcBef>
              <a:spcAft>
                <a:spcPts val="0"/>
              </a:spcAft>
              <a:buNone/>
            </a:pPr>
            <a:r>
              <a:rPr lang="en" sz="2000" b="1"/>
              <a:t>Backend</a:t>
            </a:r>
            <a:r>
              <a:rPr lang="en" sz="2000"/>
              <a:t>: Node.js, Express.js</a:t>
            </a:r>
            <a:endParaRPr sz="2000"/>
          </a:p>
          <a:p>
            <a:pPr marL="0" lvl="0" indent="0" algn="l" rtl="0">
              <a:spcBef>
                <a:spcPts val="1200"/>
              </a:spcBef>
              <a:spcAft>
                <a:spcPts val="0"/>
              </a:spcAft>
              <a:buNone/>
            </a:pPr>
            <a:r>
              <a:rPr lang="en" sz="2000" b="1"/>
              <a:t>Database</a:t>
            </a:r>
            <a:r>
              <a:rPr lang="en" sz="2000"/>
              <a:t>: MySQL, XAMPP, Apache, PhPmyAdmin</a:t>
            </a:r>
            <a:endParaRPr sz="2000"/>
          </a:p>
          <a:p>
            <a:pPr marL="0" lvl="0" indent="0" algn="l" rtl="0">
              <a:spcBef>
                <a:spcPts val="1200"/>
              </a:spcBef>
              <a:spcAft>
                <a:spcPts val="0"/>
              </a:spcAft>
              <a:buNone/>
            </a:pPr>
            <a:r>
              <a:rPr lang="en" sz="2000" b="1"/>
              <a:t>Version Control</a:t>
            </a:r>
            <a:r>
              <a:rPr lang="en" sz="2000"/>
              <a:t>: GitHub</a:t>
            </a:r>
            <a:endParaRPr sz="2000"/>
          </a:p>
          <a:p>
            <a:pPr marL="0" lvl="0" indent="0" algn="l" rtl="0">
              <a:spcBef>
                <a:spcPts val="1200"/>
              </a:spcBef>
              <a:spcAft>
                <a:spcPts val="1200"/>
              </a:spcAft>
              <a:buNone/>
            </a:pPr>
            <a:r>
              <a:rPr lang="en" sz="2000" b="1"/>
              <a:t>Communication</a:t>
            </a:r>
            <a:r>
              <a:rPr lang="en" sz="2000"/>
              <a:t>: Discord</a:t>
            </a:r>
            <a:endParaRPr sz="2000"/>
          </a:p>
        </p:txBody>
      </p:sp>
      <p:pic>
        <p:nvPicPr>
          <p:cNvPr id="91" name="Google Shape;91;p17"/>
          <p:cNvPicPr preferRelativeResize="0"/>
          <p:nvPr/>
        </p:nvPicPr>
        <p:blipFill>
          <a:blip r:embed="rId3">
            <a:alphaModFix/>
          </a:blip>
          <a:stretch>
            <a:fillRect/>
          </a:stretch>
        </p:blipFill>
        <p:spPr>
          <a:xfrm>
            <a:off x="505800" y="1492075"/>
            <a:ext cx="3318350" cy="2831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Design Decision </a:t>
            </a:r>
            <a:endParaRPr/>
          </a:p>
          <a:p>
            <a:pPr marL="0" lvl="0" indent="0" algn="l" rtl="0">
              <a:spcBef>
                <a:spcPts val="0"/>
              </a:spcBef>
              <a:spcAft>
                <a:spcPts val="0"/>
              </a:spcAft>
              <a:buNone/>
            </a:pPr>
            <a:endParaRPr/>
          </a:p>
          <a:p>
            <a:pPr marL="0" lvl="0" indent="0" algn="l" rtl="0">
              <a:spcBef>
                <a:spcPts val="0"/>
              </a:spcBef>
              <a:spcAft>
                <a:spcPts val="0"/>
              </a:spcAft>
              <a:buNone/>
            </a:pPr>
            <a:r>
              <a:rPr lang="en"/>
              <a:t>(Database Layer)</a:t>
            </a:r>
            <a:endParaRPr/>
          </a:p>
        </p:txBody>
      </p:sp>
      <p:sp>
        <p:nvSpPr>
          <p:cNvPr id="97" name="Google Shape;97;p18"/>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rmAutofit fontScale="70000" lnSpcReduction="10000"/>
          </a:bodyPr>
          <a:lstStyle/>
          <a:p>
            <a:pPr marL="0" lvl="0" indent="0" algn="l" rtl="0">
              <a:spcBef>
                <a:spcPts val="0"/>
              </a:spcBef>
              <a:spcAft>
                <a:spcPts val="0"/>
              </a:spcAft>
              <a:buNone/>
            </a:pPr>
            <a:r>
              <a:rPr lang="en" sz="2000" b="1"/>
              <a:t>XAMPP: </a:t>
            </a:r>
            <a:r>
              <a:rPr lang="en" sz="2000"/>
              <a:t>open source web server solution stack package, easy to set up local web development environment, all operating systems</a:t>
            </a:r>
            <a:endParaRPr sz="2000" b="1"/>
          </a:p>
          <a:p>
            <a:pPr marL="0" lvl="0" indent="0" algn="l" rtl="0">
              <a:spcBef>
                <a:spcPts val="1200"/>
              </a:spcBef>
              <a:spcAft>
                <a:spcPts val="0"/>
              </a:spcAft>
              <a:buNone/>
            </a:pPr>
            <a:r>
              <a:rPr lang="en" sz="2000" b="1"/>
              <a:t>MySQL: </a:t>
            </a:r>
            <a:r>
              <a:rPr lang="en" sz="2000"/>
              <a:t>provides storage system to manage data, allows multiple users to connect to it, ensures data integrity and consistency</a:t>
            </a:r>
            <a:endParaRPr sz="2000" b="1"/>
          </a:p>
          <a:p>
            <a:pPr marL="0" lvl="0" indent="0" algn="l" rtl="0">
              <a:spcBef>
                <a:spcPts val="1200"/>
              </a:spcBef>
              <a:spcAft>
                <a:spcPts val="0"/>
              </a:spcAft>
              <a:buNone/>
            </a:pPr>
            <a:r>
              <a:rPr lang="en" sz="2000" b="1"/>
              <a:t>PhPmyAdmin: </a:t>
            </a:r>
            <a:r>
              <a:rPr lang="en" sz="2000"/>
              <a:t>used as middleware between Apache and MySQL</a:t>
            </a:r>
            <a:r>
              <a:rPr lang="en" sz="2000" b="1"/>
              <a:t>, </a:t>
            </a:r>
            <a:r>
              <a:rPr lang="en" sz="2000"/>
              <a:t>provides a user friendly interface to manage MySQL database through web browser without using command line</a:t>
            </a:r>
            <a:endParaRPr sz="2000"/>
          </a:p>
          <a:p>
            <a:pPr marL="0" lvl="0" indent="0" algn="l" rtl="0">
              <a:spcBef>
                <a:spcPts val="1200"/>
              </a:spcBef>
              <a:spcAft>
                <a:spcPts val="0"/>
              </a:spcAft>
              <a:buNone/>
            </a:pPr>
            <a:r>
              <a:rPr lang="en" sz="2000" b="1"/>
              <a:t>Apache: </a:t>
            </a:r>
            <a:r>
              <a:rPr lang="en" sz="2000"/>
              <a:t>handles HTTP requests from web server and serves static content to client, sends dynamic content requests to PHP </a:t>
            </a:r>
            <a:endParaRPr sz="2000"/>
          </a:p>
          <a:p>
            <a:pPr marL="0" lvl="0" indent="0" algn="l" rtl="0">
              <a:spcBef>
                <a:spcPts val="1200"/>
              </a:spcBef>
              <a:spcAft>
                <a:spcPts val="1200"/>
              </a:spcAft>
              <a:buNone/>
            </a:pPr>
            <a:endParaRPr sz="2000"/>
          </a:p>
        </p:txBody>
      </p:sp>
      <p:pic>
        <p:nvPicPr>
          <p:cNvPr id="98" name="Google Shape;98;p18"/>
          <p:cNvPicPr preferRelativeResize="0"/>
          <p:nvPr/>
        </p:nvPicPr>
        <p:blipFill>
          <a:blip r:embed="rId3">
            <a:alphaModFix/>
          </a:blip>
          <a:stretch>
            <a:fillRect/>
          </a:stretch>
        </p:blipFill>
        <p:spPr>
          <a:xfrm>
            <a:off x="311725" y="2327150"/>
            <a:ext cx="3706499" cy="217932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3157600" y="-169625"/>
            <a:ext cx="2050500" cy="1056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500">
                <a:solidFill>
                  <a:srgbClr val="212121"/>
                </a:solidFill>
              </a:rPr>
              <a:t>ER Diagram</a:t>
            </a:r>
            <a:endParaRPr sz="2500">
              <a:solidFill>
                <a:srgbClr val="212121"/>
              </a:solidFill>
            </a:endParaRPr>
          </a:p>
        </p:txBody>
      </p:sp>
      <p:pic>
        <p:nvPicPr>
          <p:cNvPr id="104" name="Google Shape;104;p19"/>
          <p:cNvPicPr preferRelativeResize="0"/>
          <p:nvPr/>
        </p:nvPicPr>
        <p:blipFill>
          <a:blip r:embed="rId3">
            <a:alphaModFix/>
          </a:blip>
          <a:stretch>
            <a:fillRect/>
          </a:stretch>
        </p:blipFill>
        <p:spPr>
          <a:xfrm>
            <a:off x="1525775" y="712500"/>
            <a:ext cx="5839750" cy="4301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2" name="Cartier Demo">
            <a:hlinkClick r:id="" action="ppaction://media"/>
            <a:extLst>
              <a:ext uri="{FF2B5EF4-FFF2-40B4-BE49-F238E27FC236}">
                <a16:creationId xmlns:a16="http://schemas.microsoft.com/office/drawing/2014/main" id="{26EFF9E9-498C-C5F3-96E6-0331407903D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14375" y="0"/>
            <a:ext cx="771525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3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1"/>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Challenges </a:t>
            </a:r>
            <a:endParaRPr/>
          </a:p>
        </p:txBody>
      </p:sp>
      <p:sp>
        <p:nvSpPr>
          <p:cNvPr id="115" name="Google Shape;115;p21"/>
          <p:cNvSpPr txBox="1">
            <a:spLocks noGrp="1"/>
          </p:cNvSpPr>
          <p:nvPr>
            <p:ph type="body" idx="1"/>
          </p:nvPr>
        </p:nvSpPr>
        <p:spPr>
          <a:xfrm>
            <a:off x="4644675" y="241900"/>
            <a:ext cx="4166400" cy="46980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1018"/>
              <a:buNone/>
            </a:pPr>
            <a:r>
              <a:rPr lang="en" sz="1402" b="1"/>
              <a:t>User Authentication: </a:t>
            </a:r>
            <a:r>
              <a:rPr lang="en" sz="1402"/>
              <a:t>Implementing the user login function took a really long time as it was hard to store the userID in the session.</a:t>
            </a:r>
            <a:endParaRPr sz="1402" b="1"/>
          </a:p>
          <a:p>
            <a:pPr marL="0" lvl="0" indent="0" algn="l" rtl="0">
              <a:lnSpc>
                <a:spcPct val="95000"/>
              </a:lnSpc>
              <a:spcBef>
                <a:spcPts val="1200"/>
              </a:spcBef>
              <a:spcAft>
                <a:spcPts val="0"/>
              </a:spcAft>
              <a:buSzPts val="1018"/>
              <a:buNone/>
            </a:pPr>
            <a:r>
              <a:rPr lang="en" sz="1402" b="1"/>
              <a:t>Initial Setup and Config</a:t>
            </a:r>
            <a:r>
              <a:rPr lang="en" sz="1402"/>
              <a:t>: The other challenge we faced was installing dependencies and packages in our project and making sure that the project was set up correctly for all members of the team.</a:t>
            </a:r>
            <a:endParaRPr sz="1402"/>
          </a:p>
          <a:p>
            <a:pPr marL="0" lvl="0" indent="0" algn="l" rtl="0">
              <a:lnSpc>
                <a:spcPct val="95000"/>
              </a:lnSpc>
              <a:spcBef>
                <a:spcPts val="1200"/>
              </a:spcBef>
              <a:spcAft>
                <a:spcPts val="0"/>
              </a:spcAft>
              <a:buSzPts val="1018"/>
              <a:buNone/>
            </a:pPr>
            <a:r>
              <a:rPr lang="en" sz="1402" b="1"/>
              <a:t>Limited Skillset</a:t>
            </a:r>
            <a:r>
              <a:rPr lang="en" sz="1402"/>
              <a:t>: Most members did not have experience in backend development and had to learn how to code in a new programming language during  a limited time frame using YouTube tutorials.</a:t>
            </a:r>
            <a:endParaRPr sz="1402"/>
          </a:p>
          <a:p>
            <a:pPr marL="0" lvl="0" indent="0" algn="l" rtl="0">
              <a:lnSpc>
                <a:spcPct val="95000"/>
              </a:lnSpc>
              <a:spcBef>
                <a:spcPts val="1200"/>
              </a:spcBef>
              <a:spcAft>
                <a:spcPts val="0"/>
              </a:spcAft>
              <a:buSzPts val="1018"/>
              <a:buNone/>
            </a:pPr>
            <a:r>
              <a:rPr lang="en" sz="1402" b="1"/>
              <a:t>GitHub merge conflicts:</a:t>
            </a:r>
            <a:r>
              <a:rPr lang="en" sz="1402"/>
              <a:t> The main challenge we faced was solving conflicts on Github. Halfway through the project, we started  getting errors on our main branch and we couldn’t pull or merge from it. </a:t>
            </a:r>
            <a:endParaRPr sz="1402"/>
          </a:p>
          <a:p>
            <a:pPr marL="0" lvl="0" indent="0" algn="l" rtl="0">
              <a:lnSpc>
                <a:spcPct val="95000"/>
              </a:lnSpc>
              <a:spcBef>
                <a:spcPts val="1200"/>
              </a:spcBef>
              <a:spcAft>
                <a:spcPts val="0"/>
              </a:spcAft>
              <a:buSzPts val="1018"/>
              <a:buNone/>
            </a:pPr>
            <a:r>
              <a:rPr lang="en" sz="1402"/>
              <a:t>The problem was solved by reverting commits and adding node_modules into .gitignore file and pushing it again to main.</a:t>
            </a:r>
            <a:endParaRPr sz="1402"/>
          </a:p>
          <a:p>
            <a:pPr marL="0" lvl="0" indent="0" algn="l" rtl="0">
              <a:lnSpc>
                <a:spcPct val="95000"/>
              </a:lnSpc>
              <a:spcBef>
                <a:spcPts val="1200"/>
              </a:spcBef>
              <a:spcAft>
                <a:spcPts val="0"/>
              </a:spcAft>
              <a:buSzPts val="1018"/>
              <a:buNone/>
            </a:pPr>
            <a:endParaRPr sz="1402"/>
          </a:p>
          <a:p>
            <a:pPr marL="0" lvl="0" indent="0" algn="l" rtl="0">
              <a:lnSpc>
                <a:spcPct val="95000"/>
              </a:lnSpc>
              <a:spcBef>
                <a:spcPts val="1200"/>
              </a:spcBef>
              <a:spcAft>
                <a:spcPts val="1200"/>
              </a:spcAft>
              <a:buSzPts val="1018"/>
              <a:buNone/>
            </a:pPr>
            <a:endParaRPr sz="1202"/>
          </a:p>
        </p:txBody>
      </p:sp>
    </p:spTree>
  </p:cSld>
  <p:clrMapOvr>
    <a:masterClrMapping/>
  </p:clrMapOvr>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829</Words>
  <Application>Microsoft Macintosh PowerPoint</Application>
  <PresentationFormat>On-screen Show (16:9)</PresentationFormat>
  <Paragraphs>63</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Merriweather</vt:lpstr>
      <vt:lpstr>Roboto</vt:lpstr>
      <vt:lpstr>Arial</vt:lpstr>
      <vt:lpstr>Paradigm</vt:lpstr>
      <vt:lpstr>Cartier</vt:lpstr>
      <vt:lpstr>What to solve?</vt:lpstr>
      <vt:lpstr>Why Cartier?</vt:lpstr>
      <vt:lpstr>Design Decision   (Architecture)</vt:lpstr>
      <vt:lpstr>Tech Stack &amp; Tools </vt:lpstr>
      <vt:lpstr>Design Decision   (Database Layer)</vt:lpstr>
      <vt:lpstr>ER Diagram</vt:lpstr>
      <vt:lpstr>PowerPoint Presentation</vt:lpstr>
      <vt:lpstr>Challenges </vt:lpstr>
      <vt:lpstr>Future improvements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Cartier</dc:title>
  <cp:lastModifiedBy>Ko, Hnin Yee</cp:lastModifiedBy>
  <cp:revision>1</cp:revision>
  <dcterms:modified xsi:type="dcterms:W3CDTF">2024-05-10T04:46:12Z</dcterms:modified>
</cp:coreProperties>
</file>